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341" r:id="rId2"/>
    <p:sldId id="342" r:id="rId3"/>
    <p:sldId id="343" r:id="rId4"/>
    <p:sldId id="344" r:id="rId5"/>
    <p:sldId id="345" r:id="rId6"/>
    <p:sldId id="347" r:id="rId7"/>
    <p:sldId id="348" r:id="rId8"/>
    <p:sldId id="349" r:id="rId9"/>
    <p:sldId id="350" r:id="rId10"/>
    <p:sldId id="363" r:id="rId11"/>
    <p:sldId id="386" r:id="rId12"/>
    <p:sldId id="384" r:id="rId13"/>
    <p:sldId id="385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81" r:id="rId22"/>
    <p:sldId id="394" r:id="rId23"/>
    <p:sldId id="395" r:id="rId24"/>
    <p:sldId id="373" r:id="rId25"/>
    <p:sldId id="396" r:id="rId26"/>
    <p:sldId id="397" r:id="rId27"/>
    <p:sldId id="399" r:id="rId28"/>
    <p:sldId id="398" r:id="rId29"/>
    <p:sldId id="400" r:id="rId30"/>
    <p:sldId id="401" r:id="rId31"/>
    <p:sldId id="402" r:id="rId32"/>
    <p:sldId id="403" r:id="rId33"/>
    <p:sldId id="404" r:id="rId34"/>
    <p:sldId id="405" r:id="rId35"/>
    <p:sldId id="406" r:id="rId36"/>
    <p:sldId id="407" r:id="rId37"/>
    <p:sldId id="374" r:id="rId38"/>
    <p:sldId id="408" r:id="rId39"/>
    <p:sldId id="409" r:id="rId40"/>
    <p:sldId id="410" r:id="rId41"/>
    <p:sldId id="411" r:id="rId42"/>
    <p:sldId id="412" r:id="rId43"/>
    <p:sldId id="329" r:id="rId44"/>
    <p:sldId id="331" r:id="rId45"/>
    <p:sldId id="367" r:id="rId46"/>
    <p:sldId id="368" r:id="rId47"/>
    <p:sldId id="369" r:id="rId48"/>
    <p:sldId id="372" r:id="rId49"/>
    <p:sldId id="383" r:id="rId50"/>
    <p:sldId id="332" r:id="rId51"/>
    <p:sldId id="330" r:id="rId52"/>
  </p:sldIdLst>
  <p:sldSz cx="9144000" cy="5143500" type="screen16x9"/>
  <p:notesSz cx="6858000" cy="9144000"/>
  <p:embeddedFontLst>
    <p:embeddedFont>
      <p:font typeface="Bauhaus 93" panose="04030905020B02020C02" pitchFamily="82" charset="0"/>
      <p:regular r:id="rId54"/>
    </p:embeddedFont>
    <p:embeddedFont>
      <p:font typeface="Nunito" panose="020B060402020202020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0000"/>
    <a:srgbClr val="339966"/>
    <a:srgbClr val="006600"/>
    <a:srgbClr val="0064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369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02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597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57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85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83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256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886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23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436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4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817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244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13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871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223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298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66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64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243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52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569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250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22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998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350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196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509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58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76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054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smtClean="0"/>
              <a:t>, which can be probability scores indicating the likelihood of belonging to a specific tumor class.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66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2055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57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However, spatial relationship, different intensity distribution features seem to be more essential.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1668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3912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1409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148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389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56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4788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64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7744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Very</a:t>
            </a:r>
            <a:r>
              <a:rPr lang="en-US" baseline="0" dirty="0" smtClean="0"/>
              <a:t> small, unclear shape, </a:t>
            </a:r>
            <a:r>
              <a:rPr 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may be very similar to surrounding healthy brain tissue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93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213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300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67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3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625900" y="943069"/>
            <a:ext cx="5892201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Brain Tumor MRI Classification and Localization 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17518" y="3165764"/>
            <a:ext cx="59089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University of Information Technology (UIT) – VNU HCMC</a:t>
            </a:r>
          </a:p>
          <a:p>
            <a:pPr algn="ctr"/>
            <a:r>
              <a:rPr lang="en-US" b="1" i="1" dirty="0" smtClean="0"/>
              <a:t>AI – CS106</a:t>
            </a:r>
          </a:p>
          <a:p>
            <a:pPr algn="ctr"/>
            <a:r>
              <a:rPr lang="en-US" b="1" i="1" dirty="0" err="1" smtClean="0"/>
              <a:t>Quan</a:t>
            </a:r>
            <a:r>
              <a:rPr lang="en-US" b="1" i="1" dirty="0" smtClean="0"/>
              <a:t> Hoang Ngoc </a:t>
            </a:r>
            <a:r>
              <a:rPr lang="en-US" b="1" i="1" dirty="0"/>
              <a:t>-</a:t>
            </a:r>
            <a:r>
              <a:rPr lang="en-US" b="1" i="1" dirty="0" smtClean="0"/>
              <a:t> 22521178</a:t>
            </a:r>
          </a:p>
          <a:p>
            <a:pPr algn="ctr"/>
            <a:r>
              <a:rPr lang="en-US" b="1" i="1" dirty="0" smtClean="0"/>
              <a:t>Cam-</a:t>
            </a:r>
            <a:r>
              <a:rPr lang="en-US" b="1" i="1" dirty="0" err="1" smtClean="0"/>
              <a:t>Giang</a:t>
            </a:r>
            <a:r>
              <a:rPr lang="en-US" b="1" i="1" dirty="0" smtClean="0"/>
              <a:t> Tran-</a:t>
            </a:r>
            <a:r>
              <a:rPr lang="en-US" b="1" i="1" dirty="0" err="1" smtClean="0"/>
              <a:t>Thi</a:t>
            </a:r>
            <a:r>
              <a:rPr lang="en-US" b="1" i="1" dirty="0" smtClean="0"/>
              <a:t> - 22520361</a:t>
            </a:r>
          </a:p>
          <a:p>
            <a:pPr algn="ctr"/>
            <a:r>
              <a:rPr lang="en-US" b="1" i="1" dirty="0" smtClean="0"/>
              <a:t>Professor: PhD. Hoang Luong Ngoc </a:t>
            </a:r>
          </a:p>
          <a:p>
            <a:pPr algn="ctr"/>
            <a:r>
              <a:rPr lang="en-US" b="1" i="1" dirty="0"/>
              <a:t>6</a:t>
            </a:r>
            <a:r>
              <a:rPr lang="en-US" b="1" i="1" dirty="0" smtClean="0"/>
              <a:t>/2024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2713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6814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How to define a MDP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140" y="1333895"/>
            <a:ext cx="719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Action</a:t>
            </a:r>
            <a:r>
              <a:rPr lang="en-US" sz="1600" dirty="0"/>
              <a:t>: An agent's action is a </a:t>
            </a:r>
            <a:r>
              <a:rPr lang="en-US" sz="1600" b="1" dirty="0" smtClean="0"/>
              <a:t>label prediction</a:t>
            </a:r>
            <a:r>
              <a:rPr lang="en-US" sz="1600" dirty="0" smtClean="0"/>
              <a:t> </a:t>
            </a:r>
            <a:r>
              <a:rPr lang="en-US" sz="1600" dirty="0"/>
              <a:t>for the </a:t>
            </a:r>
            <a:r>
              <a:rPr lang="en-US" sz="1600" dirty="0" smtClean="0"/>
              <a:t>image which is a </a:t>
            </a:r>
            <a:r>
              <a:rPr lang="en-US" sz="1600" b="1" dirty="0" smtClean="0"/>
              <a:t>state</a:t>
            </a:r>
            <a:r>
              <a:rPr lang="en-US" sz="1600" dirty="0" smtClean="0"/>
              <a:t> of the environment, </a:t>
            </a:r>
            <a:r>
              <a:rPr lang="en-US" sz="1600" dirty="0"/>
              <a:t>where 0 corresponds to no, and 1 corresponds to </a:t>
            </a:r>
            <a:r>
              <a:rPr lang="en-US" sz="1600" dirty="0" smtClean="0"/>
              <a:t>yes.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5577" r="4241" b="5406"/>
          <a:stretch/>
        </p:blipFill>
        <p:spPr>
          <a:xfrm>
            <a:off x="2261924" y="1918670"/>
            <a:ext cx="4163122" cy="28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48874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97911" y="556636"/>
            <a:ext cx="3748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Momentum DQN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273" y="2017378"/>
            <a:ext cx="4994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 smtClean="0"/>
              <a:t>Polyak</a:t>
            </a:r>
            <a:r>
              <a:rPr lang="en-US" sz="1600" b="1" dirty="0" smtClean="0"/>
              <a:t> </a:t>
            </a:r>
            <a:r>
              <a:rPr lang="en-US" sz="1600" b="1" dirty="0" smtClean="0"/>
              <a:t>Averaging (</a:t>
            </a:r>
            <a:r>
              <a:rPr lang="en-US" sz="1600" b="1" dirty="0"/>
              <a:t>Exponential Moving </a:t>
            </a:r>
            <a:r>
              <a:rPr lang="en-US" sz="1600" b="1" dirty="0" smtClean="0"/>
              <a:t>Average)</a:t>
            </a:r>
            <a:r>
              <a:rPr lang="en-US" sz="1600" dirty="0" smtClean="0"/>
              <a:t>: </a:t>
            </a:r>
            <a:r>
              <a:rPr lang="en-US" sz="1600" dirty="0"/>
              <a:t>is a technique used to optimize parameters in certain </a:t>
            </a:r>
            <a:r>
              <a:rPr lang="en-US" sz="1600" dirty="0" smtClean="0"/>
              <a:t>mathematical algorithms. The </a:t>
            </a:r>
            <a:r>
              <a:rPr lang="en-US" sz="1600" dirty="0"/>
              <a:t>idea is to take the average of recent parameter values and set the final parameter to that average. The purpose is to help algorithms converge to a better final solution.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>
          <a:xfrm>
            <a:off x="5763740" y="1695395"/>
            <a:ext cx="2428688" cy="24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78968" y="2920240"/>
            <a:ext cx="6960699" cy="107189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78969" y="1736123"/>
            <a:ext cx="6960699" cy="118549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38143" y="16814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off-policy greedy strategy 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72980" y="1953889"/>
                <a:ext cx="583814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𝑟𝑎𝑛𝑑𝑜𝑚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𝑎𝑐𝑡𝑖𝑜𝑛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1 −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980" y="1953889"/>
                <a:ext cx="5838141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54098" y="3412130"/>
                <a:ext cx="3877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 →0.01,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𝑑𝑒𝑐𝑎𝑦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=0.995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098" y="3412130"/>
                <a:ext cx="3877023" cy="276999"/>
              </a:xfrm>
              <a:prstGeom prst="rect">
                <a:avLst/>
              </a:prstGeom>
              <a:blipFill>
                <a:blip r:embed="rId4"/>
                <a:stretch>
                  <a:fillRect l="-314" t="-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5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978969" y="1018301"/>
            <a:ext cx="7411765" cy="36354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38143" y="22106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Q computation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401" y="1087422"/>
            <a:ext cx="4689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Q definition 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66225" y="2543787"/>
            <a:ext cx="391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Target computation: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6401" y="3603391"/>
            <a:ext cx="391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Prediction computation: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15428" y="4020339"/>
                <a:ext cx="3053234" cy="383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𝐷𝑄𝑁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→ 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428" y="4020339"/>
                <a:ext cx="3053234" cy="383503"/>
              </a:xfrm>
              <a:prstGeom prst="rect">
                <a:avLst/>
              </a:prstGeom>
              <a:blipFill>
                <a:blip r:embed="rId3"/>
                <a:stretch>
                  <a:fillRect l="-1600" r="-46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36093" y="4071324"/>
                <a:ext cx="1618713" cy="33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𝐷𝑄𝑁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𝐷𝑄𝑁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,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093" y="4071324"/>
                <a:ext cx="1618713" cy="335348"/>
              </a:xfrm>
              <a:prstGeom prst="rect">
                <a:avLst/>
              </a:prstGeom>
              <a:blipFill>
                <a:blip r:embed="rId4"/>
                <a:stretch>
                  <a:fillRect l="-5263" t="-5455" r="-6767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64090" y="2974728"/>
                <a:ext cx="3019353" cy="427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90" y="2974728"/>
                <a:ext cx="3019353" cy="427938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64090" y="1368557"/>
                <a:ext cx="29399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90" y="1368557"/>
                <a:ext cx="2939907" cy="246221"/>
              </a:xfrm>
              <a:prstGeom prst="rect">
                <a:avLst/>
              </a:prstGeom>
              <a:blipFill>
                <a:blip r:embed="rId6"/>
                <a:stretch>
                  <a:fillRect l="-145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45910" y="1683436"/>
                <a:ext cx="3018839" cy="763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10" y="1683436"/>
                <a:ext cx="3018839" cy="763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>
            <a:off x="978969" y="2475108"/>
            <a:ext cx="7411765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8969" y="3512171"/>
            <a:ext cx="7411765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78670" y="201659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Deep Q Network Architecture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4225" r="3020" b="5092"/>
          <a:stretch/>
        </p:blipFill>
        <p:spPr>
          <a:xfrm>
            <a:off x="1222917" y="1018301"/>
            <a:ext cx="6698166" cy="37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Network Update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163" y="1741618"/>
            <a:ext cx="707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After each </a:t>
            </a:r>
            <a:r>
              <a:rPr lang="en-US" sz="1600" b="1" i="1" dirty="0" smtClean="0"/>
              <a:t>K</a:t>
            </a:r>
            <a:r>
              <a:rPr lang="en-US" sz="1600" dirty="0" smtClean="0"/>
              <a:t> </a:t>
            </a:r>
            <a:r>
              <a:rPr lang="en-US" sz="1600" dirty="0" smtClean="0"/>
              <a:t>steps, both </a:t>
            </a:r>
            <a:r>
              <a:rPr lang="en-US" sz="1600" b="1" dirty="0" smtClean="0"/>
              <a:t>local and target network</a:t>
            </a:r>
            <a:r>
              <a:rPr lang="en-US" sz="1600" dirty="0" smtClean="0"/>
              <a:t> will be updated. The local network will be learned from experiences</a:t>
            </a:r>
            <a:r>
              <a:rPr lang="en-US" sz="1600" dirty="0"/>
              <a:t> </a:t>
            </a:r>
            <a:r>
              <a:rPr lang="en-US" sz="1600" dirty="0" smtClean="0"/>
              <a:t>and the target network parameters will be updated </a:t>
            </a:r>
            <a:r>
              <a:rPr lang="en-US" sz="1600" dirty="0"/>
              <a:t>with </a:t>
            </a:r>
            <a:r>
              <a:rPr lang="en-US" sz="1600" b="1" dirty="0" err="1">
                <a:solidFill>
                  <a:srgbClr val="FF0000"/>
                </a:solidFill>
              </a:rPr>
              <a:t>polyak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averaging</a:t>
            </a:r>
            <a:r>
              <a:rPr lang="en-US" sz="1600" dirty="0" smtClean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68517" y="2996363"/>
                <a:ext cx="4606967" cy="332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517" y="2996363"/>
                <a:ext cx="4606967" cy="332720"/>
              </a:xfrm>
              <a:prstGeom prst="rect">
                <a:avLst/>
              </a:prstGeom>
              <a:blipFill>
                <a:blip r:embed="rId3"/>
                <a:stretch>
                  <a:fillRect l="-794" r="-265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83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17215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Traditional Approach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348" y="1633443"/>
            <a:ext cx="5169540" cy="1876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" t="4274" r="4561" b="4451"/>
          <a:stretch/>
        </p:blipFill>
        <p:spPr>
          <a:xfrm>
            <a:off x="364837" y="1193997"/>
            <a:ext cx="3342511" cy="32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86105" y="154581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Traditional Limitation: DAG Environment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4504" r="1851" b="4056"/>
          <a:stretch/>
        </p:blipFill>
        <p:spPr>
          <a:xfrm>
            <a:off x="1996069" y="1321504"/>
            <a:ext cx="5151863" cy="34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23276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Finding: Complete Graph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4562" r="6605" b="5563"/>
          <a:stretch/>
        </p:blipFill>
        <p:spPr>
          <a:xfrm>
            <a:off x="3137210" y="1172159"/>
            <a:ext cx="2869580" cy="35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18541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solidFill>
                  <a:srgbClr val="FF0000"/>
                </a:solidFill>
              </a:rPr>
              <a:t>Finding: </a:t>
            </a:r>
            <a:r>
              <a:rPr lang="en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breakthrough</a:t>
            </a:r>
            <a:r>
              <a:rPr lang="en-US" sz="2400" b="1" dirty="0" smtClean="0">
                <a:solidFill>
                  <a:srgbClr val="FF0000"/>
                </a:solidFill>
              </a:rPr>
              <a:t>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679" y="1028107"/>
            <a:ext cx="8151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Idea</a:t>
            </a:r>
            <a:r>
              <a:rPr lang="en-US" sz="1600" dirty="0" smtClean="0"/>
              <a:t>: Predicting </a:t>
            </a:r>
            <a:r>
              <a:rPr lang="en-US" sz="1600" dirty="0"/>
              <a:t>the location of the tumor center instead of moving the bounding box to the </a:t>
            </a:r>
            <a:r>
              <a:rPr lang="en-US" sz="1600" dirty="0" smtClean="0"/>
              <a:t>tumor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80679" y="1573987"/>
            <a:ext cx="771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Infinite action space</a:t>
            </a:r>
            <a:r>
              <a:rPr lang="en-US" sz="1600" dirty="0" smtClean="0"/>
              <a:t>: each action = a pixel of image (state) 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6112" r="4909" b="5813"/>
          <a:stretch/>
        </p:blipFill>
        <p:spPr>
          <a:xfrm>
            <a:off x="840058" y="2032490"/>
            <a:ext cx="2661425" cy="2645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365" t="39359" r="7188" b="26699"/>
          <a:stretch/>
        </p:blipFill>
        <p:spPr>
          <a:xfrm>
            <a:off x="3501481" y="3813427"/>
            <a:ext cx="3973411" cy="7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87337" y="2206760"/>
            <a:ext cx="3486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From </a:t>
            </a:r>
            <a:r>
              <a:rPr lang="en-US" sz="1600" b="1" dirty="0" smtClean="0"/>
              <a:t>Localization</a:t>
            </a:r>
            <a:r>
              <a:rPr lang="en-US" sz="1600" dirty="0" smtClean="0"/>
              <a:t> </a:t>
            </a:r>
            <a:r>
              <a:rPr lang="en-US" sz="1600" dirty="0" smtClean="0">
                <a:sym typeface="Wingdings" panose="05000000000000000000" pitchFamily="2" charset="2"/>
              </a:rPr>
              <a:t>to </a:t>
            </a:r>
            <a:r>
              <a:rPr lang="en-US" sz="1600" b="1" dirty="0" smtClean="0">
                <a:sym typeface="Wingdings" panose="05000000000000000000" pitchFamily="2" charset="2"/>
              </a:rPr>
              <a:t>Regression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03609" y="4586579"/>
            <a:ext cx="233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17" name="Group 16"/>
          <p:cNvGrpSpPr/>
          <p:nvPr/>
        </p:nvGrpSpPr>
        <p:grpSpPr>
          <a:xfrm>
            <a:off x="187895" y="1121929"/>
            <a:ext cx="2847743" cy="2899642"/>
            <a:chOff x="606995" y="1121192"/>
            <a:chExt cx="2847743" cy="2899642"/>
          </a:xfrm>
        </p:grpSpPr>
        <p:sp>
          <p:nvSpPr>
            <p:cNvPr id="14" name="Arc 13"/>
            <p:cNvSpPr/>
            <p:nvPr/>
          </p:nvSpPr>
          <p:spPr>
            <a:xfrm>
              <a:off x="606995" y="1147878"/>
              <a:ext cx="2847743" cy="2847743"/>
            </a:xfrm>
            <a:prstGeom prst="arc">
              <a:avLst>
                <a:gd name="adj1" fmla="val 16200000"/>
                <a:gd name="adj2" fmla="val 5446452"/>
              </a:avLst>
            </a:prstGeom>
            <a:ln>
              <a:solidFill>
                <a:srgbClr val="0033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38412" y="1121192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978753" y="3967463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551177" y="3490787"/>
            <a:ext cx="943061" cy="384056"/>
            <a:chOff x="2551177" y="3490787"/>
            <a:chExt cx="943061" cy="38405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61633" y="3531989"/>
              <a:ext cx="932605" cy="34285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551177" y="349078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152970" y="797883"/>
            <a:ext cx="699293" cy="564201"/>
            <a:chOff x="2152970" y="797883"/>
            <a:chExt cx="699293" cy="564201"/>
          </a:xfrm>
        </p:grpSpPr>
        <p:sp>
          <p:nvSpPr>
            <p:cNvPr id="18" name="Oval 17"/>
            <p:cNvSpPr/>
            <p:nvPr/>
          </p:nvSpPr>
          <p:spPr>
            <a:xfrm>
              <a:off x="2152970" y="1216034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18" idx="7"/>
              <a:endCxn id="26" idx="3"/>
            </p:cNvCxnSpPr>
            <p:nvPr/>
          </p:nvCxnSpPr>
          <p:spPr>
            <a:xfrm flipV="1">
              <a:off x="2277631" y="797883"/>
              <a:ext cx="574632" cy="43954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61633" y="1272127"/>
            <a:ext cx="827632" cy="380585"/>
            <a:chOff x="2561633" y="1272127"/>
            <a:chExt cx="827632" cy="380585"/>
          </a:xfrm>
        </p:grpSpPr>
        <p:sp>
          <p:nvSpPr>
            <p:cNvPr id="19" name="Oval 18"/>
            <p:cNvSpPr/>
            <p:nvPr/>
          </p:nvSpPr>
          <p:spPr>
            <a:xfrm>
              <a:off x="2561633" y="1506662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19" idx="7"/>
              <a:endCxn id="28" idx="2"/>
            </p:cNvCxnSpPr>
            <p:nvPr/>
          </p:nvCxnSpPr>
          <p:spPr>
            <a:xfrm flipV="1">
              <a:off x="2686294" y="1272127"/>
              <a:ext cx="702971" cy="25592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864170" y="1895285"/>
            <a:ext cx="899109" cy="185685"/>
            <a:chOff x="2864170" y="1895285"/>
            <a:chExt cx="899109" cy="185685"/>
          </a:xfrm>
        </p:grpSpPr>
        <p:sp>
          <p:nvSpPr>
            <p:cNvPr id="22" name="Oval 21"/>
            <p:cNvSpPr/>
            <p:nvPr/>
          </p:nvSpPr>
          <p:spPr>
            <a:xfrm>
              <a:off x="2864170" y="1934920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22" idx="6"/>
              <a:endCxn id="29" idx="2"/>
            </p:cNvCxnSpPr>
            <p:nvPr/>
          </p:nvCxnSpPr>
          <p:spPr>
            <a:xfrm flipV="1">
              <a:off x="3010220" y="1895285"/>
              <a:ext cx="753059" cy="11266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974638" y="2498725"/>
            <a:ext cx="893150" cy="146050"/>
            <a:chOff x="2974638" y="2498725"/>
            <a:chExt cx="893150" cy="146050"/>
          </a:xfrm>
        </p:grpSpPr>
        <p:sp>
          <p:nvSpPr>
            <p:cNvPr id="24" name="Oval 23"/>
            <p:cNvSpPr/>
            <p:nvPr/>
          </p:nvSpPr>
          <p:spPr>
            <a:xfrm>
              <a:off x="2974638" y="2498725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24" idx="6"/>
              <a:endCxn id="31" idx="2"/>
            </p:cNvCxnSpPr>
            <p:nvPr/>
          </p:nvCxnSpPr>
          <p:spPr>
            <a:xfrm>
              <a:off x="3120688" y="2571750"/>
              <a:ext cx="74710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2859088" y="2996043"/>
            <a:ext cx="886791" cy="207639"/>
            <a:chOff x="2859088" y="2996043"/>
            <a:chExt cx="886791" cy="207639"/>
          </a:xfrm>
        </p:grpSpPr>
        <p:sp>
          <p:nvSpPr>
            <p:cNvPr id="23" name="Oval 22"/>
            <p:cNvSpPr/>
            <p:nvPr/>
          </p:nvSpPr>
          <p:spPr>
            <a:xfrm>
              <a:off x="2859088" y="2996043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3" idx="6"/>
              <a:endCxn id="27" idx="2"/>
            </p:cNvCxnSpPr>
            <p:nvPr/>
          </p:nvCxnSpPr>
          <p:spPr>
            <a:xfrm>
              <a:off x="3005138" y="3069068"/>
              <a:ext cx="740741" cy="13461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2152970" y="3770037"/>
            <a:ext cx="769441" cy="530983"/>
            <a:chOff x="2152970" y="3770037"/>
            <a:chExt cx="769441" cy="530983"/>
          </a:xfrm>
        </p:grpSpPr>
        <p:sp>
          <p:nvSpPr>
            <p:cNvPr id="20" name="Oval 19"/>
            <p:cNvSpPr/>
            <p:nvPr/>
          </p:nvSpPr>
          <p:spPr>
            <a:xfrm>
              <a:off x="2152970" y="377003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20" idx="5"/>
              <a:endCxn id="30" idx="1"/>
            </p:cNvCxnSpPr>
            <p:nvPr/>
          </p:nvCxnSpPr>
          <p:spPr>
            <a:xfrm>
              <a:off x="2277631" y="3894698"/>
              <a:ext cx="644780" cy="40632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361750" y="1034655"/>
            <a:ext cx="2948995" cy="524622"/>
            <a:chOff x="3361750" y="1034655"/>
            <a:chExt cx="2948995" cy="524622"/>
          </a:xfrm>
        </p:grpSpPr>
        <p:sp>
          <p:nvSpPr>
            <p:cNvPr id="66" name="Rounded Rectangle 65"/>
            <p:cNvSpPr/>
            <p:nvPr/>
          </p:nvSpPr>
          <p:spPr>
            <a:xfrm>
              <a:off x="3605463" y="1034655"/>
              <a:ext cx="2705282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Statement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389265" y="1055929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61750" y="105895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02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745879" y="1650777"/>
            <a:ext cx="3774883" cy="524622"/>
            <a:chOff x="3745879" y="1650777"/>
            <a:chExt cx="3774883" cy="524622"/>
          </a:xfrm>
        </p:grpSpPr>
        <p:sp>
          <p:nvSpPr>
            <p:cNvPr id="67" name="Rounded Rectangle 66"/>
            <p:cNvSpPr/>
            <p:nvPr/>
          </p:nvSpPr>
          <p:spPr>
            <a:xfrm>
              <a:off x="3979475" y="1650777"/>
              <a:ext cx="354128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Methodology and Breakout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63279" y="167908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45879" y="169036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03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26901" y="3628513"/>
            <a:ext cx="2797706" cy="524622"/>
            <a:chOff x="3326901" y="3628513"/>
            <a:chExt cx="2797706" cy="524622"/>
          </a:xfrm>
        </p:grpSpPr>
        <p:sp>
          <p:nvSpPr>
            <p:cNvPr id="70" name="Rounded Rectangle 69"/>
            <p:cNvSpPr/>
            <p:nvPr/>
          </p:nvSpPr>
          <p:spPr>
            <a:xfrm>
              <a:off x="3562708" y="3628513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Conclusion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46511" y="3652178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26901" y="366071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06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43628" y="2303688"/>
            <a:ext cx="4797100" cy="524622"/>
            <a:chOff x="3843628" y="2303688"/>
            <a:chExt cx="4797100" cy="524622"/>
          </a:xfrm>
        </p:grpSpPr>
        <p:sp>
          <p:nvSpPr>
            <p:cNvPr id="68" name="Rounded Rectangle 67"/>
            <p:cNvSpPr/>
            <p:nvPr/>
          </p:nvSpPr>
          <p:spPr>
            <a:xfrm>
              <a:off x="4015931" y="2303688"/>
              <a:ext cx="4624797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Multi Study Cases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867788" y="2355553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43628" y="2379508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04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25639" y="2956599"/>
            <a:ext cx="4665095" cy="524622"/>
            <a:chOff x="3725639" y="2956599"/>
            <a:chExt cx="4665095" cy="524622"/>
          </a:xfrm>
        </p:grpSpPr>
        <p:sp>
          <p:nvSpPr>
            <p:cNvPr id="69" name="Rounded Rectangle 68"/>
            <p:cNvSpPr/>
            <p:nvPr/>
          </p:nvSpPr>
          <p:spPr>
            <a:xfrm>
              <a:off x="3886079" y="2956599"/>
              <a:ext cx="4504655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Result Experiment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745879" y="2987484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25639" y="3004145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05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39478" y="4237697"/>
            <a:ext cx="4681284" cy="548666"/>
            <a:chOff x="2839478" y="4237697"/>
            <a:chExt cx="4681284" cy="548666"/>
          </a:xfrm>
        </p:grpSpPr>
        <p:sp>
          <p:nvSpPr>
            <p:cNvPr id="71" name="Rounded Rectangle 70"/>
            <p:cNvSpPr/>
            <p:nvPr/>
          </p:nvSpPr>
          <p:spPr>
            <a:xfrm>
              <a:off x="3098635" y="4261741"/>
              <a:ext cx="442212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Discussion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859088" y="423769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39478" y="4277576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07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9558" y="1444141"/>
            <a:ext cx="2184512" cy="2255218"/>
            <a:chOff x="509558" y="1444141"/>
            <a:chExt cx="2184512" cy="2255218"/>
          </a:xfrm>
        </p:grpSpPr>
        <p:grpSp>
          <p:nvGrpSpPr>
            <p:cNvPr id="13" name="Group 12"/>
            <p:cNvGrpSpPr/>
            <p:nvPr/>
          </p:nvGrpSpPr>
          <p:grpSpPr>
            <a:xfrm>
              <a:off x="606995" y="1444141"/>
              <a:ext cx="2087075" cy="2255218"/>
              <a:chOff x="606995" y="1328041"/>
              <a:chExt cx="2301964" cy="248741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665249" y="1328041"/>
                <a:ext cx="1243710" cy="2487419"/>
                <a:chOff x="4572000" y="1558088"/>
                <a:chExt cx="1013663" cy="2027326"/>
              </a:xfrm>
            </p:grpSpPr>
            <p:sp>
              <p:nvSpPr>
                <p:cNvPr id="10" name="Freeform 9"/>
                <p:cNvSpPr/>
                <p:nvPr/>
              </p:nvSpPr>
              <p:spPr>
                <a:xfrm flipH="1" flipV="1">
                  <a:off x="4572000" y="1558088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0033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 rot="5400000" flipH="1" flipV="1">
                  <a:off x="4572000" y="2571751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33996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/>
              <p:cNvSpPr/>
              <p:nvPr/>
            </p:nvSpPr>
            <p:spPr>
              <a:xfrm flipH="1" flipV="1">
                <a:off x="606995" y="1558087"/>
                <a:ext cx="2027326" cy="2027326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09558" y="2040954"/>
              <a:ext cx="18369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0" lvl="0" algn="ctr">
                <a:buSzPts val="1600"/>
              </a:pPr>
              <a:r>
                <a:rPr lang="en-US" sz="3000" b="1" dirty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Table </a:t>
              </a: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of </a:t>
              </a:r>
            </a:p>
            <a:p>
              <a:pPr marL="127000" lvl="0" algn="ctr">
                <a:buSzPts val="1600"/>
              </a:pP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Contents </a:t>
              </a:r>
              <a:endParaRPr lang="en-US" sz="3000" b="1" dirty="0">
                <a:solidFill>
                  <a:srgbClr val="0066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84223" y="414440"/>
            <a:ext cx="2876311" cy="524622"/>
            <a:chOff x="2784223" y="414440"/>
            <a:chExt cx="2876311" cy="524622"/>
          </a:xfrm>
        </p:grpSpPr>
        <p:sp>
          <p:nvSpPr>
            <p:cNvPr id="64" name="Rounded Rectangle 63"/>
            <p:cNvSpPr/>
            <p:nvPr/>
          </p:nvSpPr>
          <p:spPr>
            <a:xfrm>
              <a:off x="2932113" y="414440"/>
              <a:ext cx="2728421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88940" y="428811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223" y="440600"/>
              <a:ext cx="585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01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82999" y="470850"/>
              <a:ext cx="167706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Introduction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0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24366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solidFill>
                  <a:srgbClr val="FF0000"/>
                </a:solidFill>
              </a:rPr>
              <a:t>Finding: </a:t>
            </a: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Reward Computation</a:t>
            </a:r>
            <a:r>
              <a:rPr lang="en-US" sz="2400" b="1" dirty="0" smtClean="0">
                <a:solidFill>
                  <a:srgbClr val="FF0000"/>
                </a:solidFill>
              </a:rPr>
              <a:t>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7" y="1023509"/>
            <a:ext cx="7157226" cy="35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0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443385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case: classification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4" y="2020587"/>
            <a:ext cx="2620411" cy="1686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735" y="2065828"/>
            <a:ext cx="2550110" cy="1641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285" y="2053761"/>
            <a:ext cx="2517311" cy="161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443385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case: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  <a:r>
              <a:rPr lang="en-US" sz="2400" b="1" dirty="0" smtClean="0">
                <a:solidFill>
                  <a:srgbClr val="FF0000"/>
                </a:solidFill>
              </a:rPr>
              <a:t>ocalization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663845"/>
            <a:ext cx="4023906" cy="2589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63845"/>
            <a:ext cx="4023906" cy="25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443385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baseline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482436"/>
            <a:ext cx="7135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Learning: SVC, KNN </a:t>
            </a:r>
          </a:p>
          <a:p>
            <a:r>
              <a:rPr lang="en-US" dirty="0" smtClean="0"/>
              <a:t>Deep Learning: VGG16</a:t>
            </a:r>
          </a:p>
          <a:p>
            <a:r>
              <a:rPr lang="en-US" dirty="0" smtClean="0"/>
              <a:t>Reinforcement Learning: Deep Q Network and Momentum DQN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(1)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ML and DL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226534"/>
              </p:ext>
            </p:extLst>
          </p:nvPr>
        </p:nvGraphicFramePr>
        <p:xfrm>
          <a:off x="914400" y="1063868"/>
          <a:ext cx="7592290" cy="3114040"/>
        </p:xfrm>
        <a:graphic>
          <a:graphicData uri="http://schemas.openxmlformats.org/drawingml/2006/table">
            <a:tbl>
              <a:tblPr/>
              <a:tblGrid>
                <a:gridCol w="1518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/>
                      </a:r>
                      <a:b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</a:b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Metric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  <a:cs typeface="Nunito" panose="020B0604020202020204" charset="-93"/>
                        </a:rPr>
                        <a:t>KNN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SVC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VGG16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64-500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effectLst/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effectLst/>
                          <a:latin typeface="Nunito" panose="020B0604020202020204" charset="-93"/>
                        </a:rPr>
                        <a:t>0.6557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71851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200-500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0.9119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561412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500-500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051441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98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(2)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69" y="974071"/>
            <a:ext cx="5957455" cy="385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(2)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875685"/>
            <a:ext cx="6115596" cy="39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(2)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57" y="1258599"/>
            <a:ext cx="3820680" cy="247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46" y="1258599"/>
            <a:ext cx="3918238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(2)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 vs. </a:t>
            </a:r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43" y="973330"/>
            <a:ext cx="5826323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(3)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61" y="971372"/>
            <a:ext cx="5829351" cy="37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30" y="372000"/>
            <a:ext cx="4443457" cy="44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(3)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99" y="827276"/>
            <a:ext cx="6231948" cy="40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(3)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9" y="1104260"/>
            <a:ext cx="3940687" cy="2547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92" y="1104260"/>
            <a:ext cx="3894199" cy="25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(3)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 vs. </a:t>
            </a:r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694" y="1218057"/>
            <a:ext cx="4501584" cy="291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(4)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50" y="1028748"/>
            <a:ext cx="5740613" cy="37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(4)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89" y="875685"/>
            <a:ext cx="6083456" cy="39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6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(4)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0" y="992249"/>
            <a:ext cx="4029076" cy="2605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307" y="1005687"/>
            <a:ext cx="4008293" cy="259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(4)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 vs. </a:t>
            </a:r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597" y="1215096"/>
            <a:ext cx="3663803" cy="23689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6" y="1215096"/>
            <a:ext cx="3662127" cy="23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Result Experiment 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(5)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39" y="538163"/>
            <a:ext cx="2917511" cy="18863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50" y="506315"/>
            <a:ext cx="2913410" cy="18837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077" y="538163"/>
            <a:ext cx="2917514" cy="188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2072" y="2456393"/>
            <a:ext cx="4141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Momentum DQN Test Accuracy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8877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(6)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28182" y="51011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Localization: 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070" y="1035675"/>
            <a:ext cx="5729899" cy="37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7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(6)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07401" y="414020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Localization: 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98" y="919579"/>
            <a:ext cx="5841748" cy="37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8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59482" y="143399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Introduction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307221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Why it matters?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3357" y="847497"/>
            <a:ext cx="700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Brain tumor </a:t>
            </a:r>
            <a:r>
              <a:rPr lang="en-US" sz="1800" b="1" dirty="0" smtClean="0"/>
              <a:t>classification and localization: </a:t>
            </a:r>
            <a:r>
              <a:rPr lang="en-US" sz="1800" dirty="0" smtClean="0"/>
              <a:t>is </a:t>
            </a:r>
            <a:r>
              <a:rPr lang="en-US" sz="1800" dirty="0"/>
              <a:t>a crucial task in medical imaging for accurate diagnosis and treatment planning</a:t>
            </a:r>
            <a:r>
              <a:rPr lang="en-US" sz="1800" dirty="0" smtClean="0"/>
              <a:t>. 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003357" y="3962116"/>
            <a:ext cx="2762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CNNs model are very robust to address with </a:t>
            </a:r>
            <a:r>
              <a:rPr lang="en-US" b="1" dirty="0" smtClean="0">
                <a:solidFill>
                  <a:srgbClr val="FF0000"/>
                </a:solidFill>
              </a:rPr>
              <a:t>large amounts of training data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27739" y="3948239"/>
            <a:ext cx="2872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But, more </a:t>
            </a:r>
            <a:r>
              <a:rPr lang="en-US" dirty="0"/>
              <a:t>and more </a:t>
            </a:r>
            <a:r>
              <a:rPr lang="en-US" b="1" dirty="0">
                <a:solidFill>
                  <a:srgbClr val="FF0000"/>
                </a:solidFill>
              </a:rPr>
              <a:t>scarcity of medical </a:t>
            </a:r>
            <a:r>
              <a:rPr lang="en-US" b="1" dirty="0" smtClean="0">
                <a:solidFill>
                  <a:srgbClr val="FF0000"/>
                </a:solidFill>
              </a:rPr>
              <a:t>data</a:t>
            </a:r>
            <a:r>
              <a:rPr lang="en-US" dirty="0" smtClean="0"/>
              <a:t>. How to deal these challenges?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1813"/>
            <a:ext cx="4119174" cy="2058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20"/>
          <a:stretch/>
        </p:blipFill>
        <p:spPr>
          <a:xfrm>
            <a:off x="616781" y="1691813"/>
            <a:ext cx="3635795" cy="20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(6)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28182" y="473932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Localization: 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55" y="1368768"/>
            <a:ext cx="3807795" cy="2462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3" y="1368768"/>
            <a:ext cx="3807795" cy="24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(7)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Comprehensive result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36258"/>
              </p:ext>
            </p:extLst>
          </p:nvPr>
        </p:nvGraphicFramePr>
        <p:xfrm>
          <a:off x="540327" y="1063868"/>
          <a:ext cx="7910945" cy="3114040"/>
        </p:xfrm>
        <a:graphic>
          <a:graphicData uri="http://schemas.openxmlformats.org/drawingml/2006/table">
            <a:tbl>
              <a:tblPr/>
              <a:tblGrid>
                <a:gridCol w="113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01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01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01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301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30135"/>
                <a:gridCol w="1130135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/>
                      </a:r>
                      <a:b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</a:b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Metric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  <a:cs typeface="Nunito" panose="020B0604020202020204" charset="-93"/>
                        </a:rPr>
                        <a:t>KNN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SVC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VGG16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DQN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Momentum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64-500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0.6557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0.9039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0.9040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71851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200-500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0.9119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0.9579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561412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500-500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051441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(7)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6" y="586516"/>
            <a:ext cx="1950316" cy="1646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254" y="550236"/>
            <a:ext cx="1993293" cy="168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796" y="515194"/>
            <a:ext cx="2034804" cy="17176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15781" y="2246705"/>
            <a:ext cx="3432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Momentum DQN Confusion Matrix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75" y="2897296"/>
            <a:ext cx="1950317" cy="16463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254" y="2871600"/>
            <a:ext cx="1955005" cy="16503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9796" y="2804238"/>
            <a:ext cx="2034803" cy="17176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15780" y="4567194"/>
            <a:ext cx="3432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DQN Confusion Matrix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77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423532" y="4163444"/>
            <a:ext cx="6430538" cy="745016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423532" y="3477175"/>
            <a:ext cx="6430538" cy="58721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23532" y="2706086"/>
            <a:ext cx="6430538" cy="632571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23532" y="1722060"/>
            <a:ext cx="6430538" cy="856916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23532" y="670979"/>
            <a:ext cx="6430538" cy="95410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93539" y="156526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Research Finding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663" y="2148162"/>
            <a:ext cx="1895705" cy="892097"/>
          </a:xfrm>
          <a:prstGeom prst="rect">
            <a:avLst/>
          </a:prstGeom>
          <a:solidFill>
            <a:schemeClr val="tx1"/>
          </a:solidFill>
          <a:ln w="3810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4881" y="2226800"/>
            <a:ext cx="1691269" cy="734819"/>
          </a:xfrm>
          <a:prstGeom prst="rect">
            <a:avLst/>
          </a:prstGeom>
          <a:solidFill>
            <a:schemeClr val="tx1"/>
          </a:solidFill>
          <a:ln w="28575">
            <a:solidFill>
              <a:srgbClr val="3399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663" y="2323773"/>
            <a:ext cx="189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483006" y="670979"/>
            <a:ext cx="6371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found the </a:t>
            </a:r>
            <a:r>
              <a:rPr lang="en-US" dirty="0">
                <a:solidFill>
                  <a:schemeClr val="accent6"/>
                </a:solidFill>
              </a:rPr>
              <a:t>effectiveness of capture</a:t>
            </a:r>
            <a:r>
              <a:rPr lang="en-US" dirty="0"/>
              <a:t> local edge information, shape of tumor and also texture, spatial relationship (location), different intensity distribution of tumor region for Brain Tumor MRI classification using feature extraction such as </a:t>
            </a:r>
            <a:r>
              <a:rPr lang="en-US" dirty="0">
                <a:solidFill>
                  <a:schemeClr val="accent6"/>
                </a:solidFill>
              </a:rPr>
              <a:t>HOG, LSIB</a:t>
            </a:r>
            <a:r>
              <a:rPr lang="en-US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3006" y="1769897"/>
            <a:ext cx="637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Besides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combining them</a:t>
            </a:r>
            <a:r>
              <a:rPr lang="en-US" dirty="0"/>
              <a:t> can be an </a:t>
            </a:r>
            <a:r>
              <a:rPr lang="en-US" dirty="0" smtClean="0"/>
              <a:t>better </a:t>
            </a:r>
            <a:r>
              <a:rPr lang="en-US" dirty="0"/>
              <a:t>way for the accurate identification and classification of complex </a:t>
            </a:r>
            <a:r>
              <a:rPr lang="en-US" dirty="0" smtClean="0"/>
              <a:t>tumors.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3006" y="2751083"/>
            <a:ext cx="637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Segmentation based classification</a:t>
            </a:r>
            <a:r>
              <a:rPr lang="en-US" dirty="0" smtClean="0"/>
              <a:t> could be a novel way that help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isolate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the tumor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regions</a:t>
            </a:r>
            <a:r>
              <a:rPr lang="en-US" dirty="0" smtClean="0"/>
              <a:t> and focus on them instead of entire brain.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3006" y="3492410"/>
            <a:ext cx="637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experiment result shows potential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model </a:t>
            </a:r>
            <a:r>
              <a:rPr lang="en-US" dirty="0" smtClean="0">
                <a:solidFill>
                  <a:schemeClr val="accent6"/>
                </a:solidFill>
              </a:rPr>
              <a:t>resonation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by an ML segmentation method.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3006" y="4169795"/>
            <a:ext cx="6311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Amid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the explosion of DL and CNN, our research shows that understanding and creatively combining traditional ML methods still shows effectiveness and has essential application values. 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3" idx="3"/>
            <a:endCxn id="10" idx="1"/>
          </p:cNvCxnSpPr>
          <p:nvPr/>
        </p:nvCxnSpPr>
        <p:spPr>
          <a:xfrm flipV="1">
            <a:off x="2018368" y="1148033"/>
            <a:ext cx="405164" cy="1406573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  <a:endCxn id="14" idx="1"/>
          </p:cNvCxnSpPr>
          <p:nvPr/>
        </p:nvCxnSpPr>
        <p:spPr>
          <a:xfrm flipV="1">
            <a:off x="2018368" y="2150518"/>
            <a:ext cx="405164" cy="404088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" idx="3"/>
            <a:endCxn id="15" idx="1"/>
          </p:cNvCxnSpPr>
          <p:nvPr/>
        </p:nvCxnSpPr>
        <p:spPr>
          <a:xfrm>
            <a:off x="2018368" y="2554606"/>
            <a:ext cx="405164" cy="467766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" idx="3"/>
            <a:endCxn id="16" idx="1"/>
          </p:cNvCxnSpPr>
          <p:nvPr/>
        </p:nvCxnSpPr>
        <p:spPr>
          <a:xfrm>
            <a:off x="2018368" y="2554606"/>
            <a:ext cx="405164" cy="1216178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3"/>
            <a:endCxn id="17" idx="1"/>
          </p:cNvCxnSpPr>
          <p:nvPr/>
        </p:nvCxnSpPr>
        <p:spPr>
          <a:xfrm>
            <a:off x="2018368" y="2554606"/>
            <a:ext cx="405164" cy="1981346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Recom</a:t>
            </a: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endation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2196" y="433510"/>
            <a:ext cx="379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New Insight Finding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8036" y="1177636"/>
            <a:ext cx="7822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How to </a:t>
            </a:r>
            <a:r>
              <a:rPr lang="en-US" sz="1800" dirty="0" smtClean="0">
                <a:solidFill>
                  <a:srgbClr val="FF0000"/>
                </a:solidFill>
              </a:rPr>
              <a:t>self-attention</a:t>
            </a:r>
            <a:r>
              <a:rPr lang="en-US" sz="1800" dirty="0" smtClean="0"/>
              <a:t> with </a:t>
            </a:r>
            <a:r>
              <a:rPr lang="en-US" sz="1800" dirty="0" smtClean="0">
                <a:solidFill>
                  <a:srgbClr val="FF0000"/>
                </a:solidFill>
              </a:rPr>
              <a:t>multi input image</a:t>
            </a:r>
            <a:r>
              <a:rPr lang="en-US" sz="1800" dirty="0" smtClean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6"/>
                </a:solidFill>
              </a:rPr>
              <a:t>Multi – </a:t>
            </a:r>
            <a:r>
              <a:rPr lang="en-US" sz="1800" dirty="0">
                <a:solidFill>
                  <a:schemeClr val="accent6"/>
                </a:solidFill>
              </a:rPr>
              <a:t>tone </a:t>
            </a:r>
            <a:r>
              <a:rPr lang="en-US" sz="1800" dirty="0" smtClean="0">
                <a:solidFill>
                  <a:schemeClr val="accent6"/>
                </a:solidFill>
              </a:rPr>
              <a:t>augmentation</a:t>
            </a:r>
            <a:r>
              <a:rPr lang="en-US" sz="1800" dirty="0" smtClean="0"/>
              <a:t>?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73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2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References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29491" y="1004455"/>
            <a:ext cx="76823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Doctor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Hoang Ngoc Huynh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Quang</a:t>
            </a:r>
            <a:r>
              <a:rPr lang="en-US" dirty="0"/>
              <a:t> Tri </a:t>
            </a:r>
            <a:r>
              <a:rPr lang="en-US" dirty="0" smtClean="0"/>
              <a:t>General </a:t>
            </a:r>
            <a:r>
              <a:rPr lang="en-US" dirty="0"/>
              <a:t>Hospital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Phone: 091 5711133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 err="1" smtClean="0"/>
              <a:t>Mertrics</a:t>
            </a:r>
            <a:r>
              <a:rPr lang="en-US" dirty="0" smtClean="0"/>
              <a:t>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On </a:t>
            </a:r>
            <a:r>
              <a:rPr lang="en-US" sz="1200" i="1" dirty="0">
                <a:solidFill>
                  <a:srgbClr val="0070C0"/>
                </a:solidFill>
              </a:rPr>
              <a:t>evaluation metrics for medical applications of artificial intelligence | Scientific Reports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(nature.com)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- 2022 - 163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Applied </a:t>
            </a:r>
            <a:r>
              <a:rPr lang="en-US" sz="1200" i="1" dirty="0">
                <a:solidFill>
                  <a:srgbClr val="0070C0"/>
                </a:solidFill>
              </a:rPr>
              <a:t>Sciences | Free Full-Text | Classification of Brain Tumors from MRI Images Using a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Convolutional Neural Network (mdpi.com)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- 2020 - 302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TOWARDS </a:t>
            </a:r>
            <a:r>
              <a:rPr lang="en-US" sz="1200" i="1" dirty="0">
                <a:solidFill>
                  <a:srgbClr val="0070C0"/>
                </a:solidFill>
              </a:rPr>
              <a:t>A GUIDELINE FOR EVALUATION METRICS IN MEDICAL IMAGE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SEGMENTATION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- 2022 - 96 citations </a:t>
            </a:r>
            <a:endParaRPr lang="en-US" sz="1200" i="1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Dataset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70C0"/>
                </a:solidFill>
              </a:rPr>
              <a:t>Brain Tumor MRI Dataset (kaggle.com)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- 2022 </a:t>
            </a:r>
          </a:p>
        </p:txBody>
      </p:sp>
    </p:spTree>
    <p:extLst>
      <p:ext uri="{BB962C8B-B14F-4D97-AF65-F5344CB8AC3E}">
        <p14:creationId xmlns:p14="http://schemas.microsoft.com/office/powerpoint/2010/main" val="27237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References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36418" y="976746"/>
            <a:ext cx="768234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Method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70C0"/>
                </a:solidFill>
              </a:rPr>
              <a:t>Applied Sciences | Free Full-Text | Classification of Brain Tumors from MRI Images Using a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Convolutional Neural Network (mdpi.com)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- 2020 - 302 citations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– </a:t>
            </a:r>
            <a:r>
              <a:rPr lang="en-US" sz="1200" i="1" dirty="0" err="1" smtClean="0">
                <a:solidFill>
                  <a:schemeClr val="tx2">
                    <a:lumMod val="10000"/>
                  </a:schemeClr>
                </a:solidFill>
              </a:rPr>
              <a:t>Figshare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MRI images identification and classification based on the recurrent </a:t>
            </a:r>
            <a:r>
              <a:rPr lang="en-US" sz="1200" i="1" dirty="0" smtClean="0">
                <a:solidFill>
                  <a:srgbClr val="0070C0"/>
                </a:solidFill>
              </a:rPr>
              <a:t>convolutional neural </a:t>
            </a:r>
            <a:r>
              <a:rPr lang="en-US" sz="1200" i="1" dirty="0">
                <a:solidFill>
                  <a:srgbClr val="0070C0"/>
                </a:solidFill>
              </a:rPr>
              <a:t>network - </a:t>
            </a:r>
            <a:r>
              <a:rPr lang="en-US" sz="1200" i="1" dirty="0" err="1">
                <a:solidFill>
                  <a:srgbClr val="0070C0"/>
                </a:solidFill>
              </a:rPr>
              <a:t>ScienceDirect</a:t>
            </a:r>
            <a:r>
              <a:rPr lang="en-US" sz="1200" i="1" dirty="0">
                <a:solidFill>
                  <a:srgbClr val="0070C0"/>
                </a:solidFill>
              </a:rPr>
              <a:t> -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2022 - 62 citations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– </a:t>
            </a:r>
            <a:r>
              <a:rPr lang="en-US" sz="1200" i="1" dirty="0" err="1" smtClean="0">
                <a:solidFill>
                  <a:schemeClr val="tx2">
                    <a:lumMod val="10000"/>
                  </a:schemeClr>
                </a:solidFill>
              </a:rPr>
              <a:t>Sartaj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MRI IMAGE CLASSIFICATION WITH FEATURE SELECTION AND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EXTRACTION USING LINEAR DISCRIMINANT ANALYSIS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- 2012 - 79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detection and classification using machine learning: a comprehensive survey |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Complex &amp; Intelligent Systems (springer.com)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- 2021 - 118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classification for MR images using transfer learning and fine-tuning </a:t>
            </a:r>
            <a:r>
              <a:rPr lang="en-US" sz="1200" i="1" dirty="0" smtClean="0">
                <a:solidFill>
                  <a:srgbClr val="0070C0"/>
                </a:solidFill>
              </a:rPr>
              <a:t>– </a:t>
            </a:r>
            <a:r>
              <a:rPr lang="en-US" sz="1200" i="1" dirty="0" err="1" smtClean="0">
                <a:solidFill>
                  <a:srgbClr val="0070C0"/>
                </a:solidFill>
              </a:rPr>
              <a:t>ScienceDirect</a:t>
            </a:r>
            <a:r>
              <a:rPr lang="en-US" sz="1200" i="1" dirty="0">
                <a:solidFill>
                  <a:srgbClr val="0070C0"/>
                </a:solidFill>
              </a:rPr>
              <a:t>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-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2019 - 491 citations - lock [not free]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– </a:t>
            </a:r>
            <a:r>
              <a:rPr lang="en-US" sz="1200" i="1" dirty="0" err="1" smtClean="0">
                <a:solidFill>
                  <a:schemeClr val="tx2">
                    <a:lumMod val="10000"/>
                  </a:schemeClr>
                </a:solidFill>
              </a:rPr>
              <a:t>Figshare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Medical </a:t>
            </a:r>
            <a:r>
              <a:rPr lang="en-US" sz="1200" i="1" dirty="0">
                <a:solidFill>
                  <a:srgbClr val="0070C0"/>
                </a:solidFill>
              </a:rPr>
              <a:t>images classification using deep learning: a survey | Multimedia Tools and </a:t>
            </a:r>
            <a:r>
              <a:rPr lang="en-US" sz="1200" i="1" dirty="0" smtClean="0">
                <a:solidFill>
                  <a:srgbClr val="0070C0"/>
                </a:solidFill>
              </a:rPr>
              <a:t>Applications(springer.com</a:t>
            </a:r>
            <a:r>
              <a:rPr lang="en-US" sz="1200" i="1" dirty="0">
                <a:solidFill>
                  <a:srgbClr val="0070C0"/>
                </a:solidFill>
              </a:rPr>
              <a:t>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- 2023 - 1 cite - lock [not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free]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MRI Detection | Segmentation | </a:t>
            </a:r>
            <a:r>
              <a:rPr lang="en-US" sz="1200" i="1" dirty="0" err="1">
                <a:solidFill>
                  <a:srgbClr val="0070C0"/>
                </a:solidFill>
              </a:rPr>
              <a:t>ResUNet</a:t>
            </a:r>
            <a:r>
              <a:rPr lang="en-US" sz="1200" i="1" dirty="0">
                <a:solidFill>
                  <a:srgbClr val="0070C0"/>
                </a:solidFill>
              </a:rPr>
              <a:t> (kaggle.com) - </a:t>
            </a:r>
            <a:r>
              <a:rPr lang="en-US" sz="1200" i="1" dirty="0" err="1">
                <a:solidFill>
                  <a:srgbClr val="0070C0"/>
                </a:solidFill>
              </a:rPr>
              <a:t>ResUnet</a:t>
            </a:r>
            <a:r>
              <a:rPr lang="en-US" sz="1200" i="1" dirty="0">
                <a:solidFill>
                  <a:srgbClr val="0070C0"/>
                </a:solidFill>
              </a:rPr>
              <a:t> </a:t>
            </a:r>
            <a:endParaRPr lang="en-US" sz="1200" i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70C0"/>
                </a:solidFill>
              </a:rPr>
              <a:t>Brain Tumor Classification from MRI Using Image Enhancement and Convolutional Neural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Network Techniques - PMC (nih.gov)</a:t>
            </a:r>
            <a:r>
              <a:rPr lang="en-US" sz="1200" i="1" dirty="0"/>
              <a:t> - 2023 - Same Dataset </a:t>
            </a:r>
            <a:r>
              <a:rPr lang="en-US" i="1" dirty="0"/>
              <a:t/>
            </a:r>
            <a:br>
              <a:rPr lang="en-US" i="1" dirty="0"/>
            </a:b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1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N-THANKS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4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403240" y="556636"/>
            <a:ext cx="3748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Momentum DQN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9255" y="1560708"/>
            <a:ext cx="67679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Double DQN</a:t>
            </a:r>
            <a:r>
              <a:rPr lang="en-US" dirty="0"/>
              <a:t>: was first proposed by </a:t>
            </a:r>
            <a:r>
              <a:rPr lang="en-US" dirty="0" smtClean="0"/>
              <a:t>Google Deep Mind </a:t>
            </a:r>
            <a:r>
              <a:rPr lang="en-US" dirty="0"/>
              <a:t>in an article </a:t>
            </a:r>
            <a:r>
              <a:rPr lang="en-US" dirty="0" smtClean="0"/>
              <a:t>titled </a:t>
            </a:r>
            <a:r>
              <a:rPr lang="en-US" dirty="0"/>
              <a:t>Deep Reinforcement Learning with Double </a:t>
            </a:r>
            <a:r>
              <a:rPr lang="en-US" dirty="0" smtClean="0"/>
              <a:t>Q-learning. It is </a:t>
            </a:r>
            <a:r>
              <a:rPr lang="en-US" dirty="0"/>
              <a:t>a technique used in Deep Q-Networks (DQNs) to address the issue of </a:t>
            </a:r>
            <a:r>
              <a:rPr lang="en-US" dirty="0">
                <a:solidFill>
                  <a:srgbClr val="FF0000"/>
                </a:solidFill>
              </a:rPr>
              <a:t>overestimation bias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overestimation bias, leading to more accurate </a:t>
            </a:r>
            <a:r>
              <a:rPr lang="en-US" dirty="0" smtClean="0"/>
              <a:t>learning.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mprove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stability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and performance of DQN</a:t>
            </a:r>
            <a:r>
              <a:rPr lang="en-US" dirty="0"/>
              <a:t>, especially with </a:t>
            </a:r>
            <a:r>
              <a:rPr lang="en-US" dirty="0">
                <a:solidFill>
                  <a:srgbClr val="FF0000"/>
                </a:solidFill>
              </a:rPr>
              <a:t>small datasets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6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150" y="1189463"/>
            <a:ext cx="4192850" cy="291418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79150" y="1265134"/>
            <a:ext cx="41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Input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53483" y="1865744"/>
            <a:ext cx="403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Inference: a </a:t>
            </a:r>
            <a:r>
              <a:rPr lang="en-US" sz="1600" dirty="0"/>
              <a:t>brain MRI image, which </a:t>
            </a:r>
            <a:r>
              <a:rPr lang="en-US" sz="1600" dirty="0" smtClean="0"/>
              <a:t>be </a:t>
            </a:r>
            <a:r>
              <a:rPr lang="en-US" sz="1600" dirty="0"/>
              <a:t>a 2D </a:t>
            </a:r>
            <a:r>
              <a:rPr lang="en-US" sz="1600" dirty="0" smtClean="0"/>
              <a:t>slice.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Training: a </a:t>
            </a:r>
            <a:r>
              <a:rPr lang="en-US" sz="1600" b="1" dirty="0" smtClean="0"/>
              <a:t>shortage</a:t>
            </a:r>
            <a:r>
              <a:rPr lang="en-US" sz="1600" dirty="0" smtClean="0"/>
              <a:t> dataset consists of labeled </a:t>
            </a:r>
            <a:r>
              <a:rPr lang="en-US" sz="1600" dirty="0"/>
              <a:t>images with </a:t>
            </a:r>
            <a:r>
              <a:rPr lang="en-US" sz="1600" dirty="0" smtClean="0"/>
              <a:t>the corresponding annotation </a:t>
            </a:r>
            <a:r>
              <a:rPr lang="en-US" sz="1600" dirty="0"/>
              <a:t>for each </a:t>
            </a:r>
            <a:r>
              <a:rPr lang="en-US" sz="1600" dirty="0" smtClean="0"/>
              <a:t>image. 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572000" y="1189463"/>
            <a:ext cx="4192850" cy="291418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1245725"/>
            <a:ext cx="41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Output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653776" y="1865744"/>
            <a:ext cx="4029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output of the model is a </a:t>
            </a:r>
            <a:r>
              <a:rPr lang="en-US" sz="1600" b="1" dirty="0" smtClean="0"/>
              <a:t>predicted label</a:t>
            </a:r>
            <a:r>
              <a:rPr lang="en-US" sz="1600" dirty="0" smtClean="0"/>
              <a:t> (yes or no tumor).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Besides</a:t>
            </a:r>
            <a:r>
              <a:rPr lang="en-US" sz="1600" dirty="0"/>
              <a:t>, we also provide the predicted </a:t>
            </a:r>
            <a:r>
              <a:rPr lang="en-US" sz="1600" b="1" dirty="0"/>
              <a:t>location of the tumor center</a:t>
            </a:r>
            <a:r>
              <a:rPr lang="en-US" sz="1600" dirty="0"/>
              <a:t>, as an </a:t>
            </a:r>
            <a:r>
              <a:rPr lang="en-US" sz="1600" dirty="0" smtClean="0"/>
              <a:t>evidence </a:t>
            </a:r>
            <a:r>
              <a:rPr lang="en-US" sz="1600" dirty="0"/>
              <a:t>for the model's decision.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9150" y="1746619"/>
            <a:ext cx="838570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20535" y="4130492"/>
            <a:ext cx="410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 smtClean="0"/>
              <a:t>Constraint</a:t>
            </a:r>
            <a:r>
              <a:rPr lang="en-US" dirty="0" smtClean="0"/>
              <a:t>: this is a </a:t>
            </a:r>
            <a:r>
              <a:rPr lang="en-US" b="1" dirty="0" smtClean="0"/>
              <a:t>few short learning</a:t>
            </a:r>
            <a:r>
              <a:rPr lang="en-US" dirty="0" smtClean="0"/>
              <a:t>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475572" y="326976"/>
            <a:ext cx="4292138" cy="2063360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9696" y="2389695"/>
            <a:ext cx="8517201" cy="2063360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928" y="475786"/>
            <a:ext cx="1802390" cy="1802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815" y="1056645"/>
            <a:ext cx="2154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pituitary/Tr-pi_0621.jpg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57" y="2479905"/>
            <a:ext cx="1918853" cy="1865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482" y="2479905"/>
            <a:ext cx="1949297" cy="1894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051" y="2456068"/>
            <a:ext cx="1971207" cy="1916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709" y="2452850"/>
            <a:ext cx="1974518" cy="1919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3837" y="475786"/>
            <a:ext cx="1885745" cy="183311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475572" y="2389695"/>
            <a:ext cx="0" cy="206336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72000" y="319542"/>
            <a:ext cx="0" cy="41246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67709" y="2389695"/>
            <a:ext cx="0" cy="206336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16312" y="1117696"/>
            <a:ext cx="8214732" cy="2956216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Limitation Finding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3" y="1327775"/>
            <a:ext cx="2343477" cy="22482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95" y="1327775"/>
            <a:ext cx="2141545" cy="2253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27" y="1350597"/>
            <a:ext cx="2243607" cy="22532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294" y="3685006"/>
            <a:ext cx="234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Pituitary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1227" y="3685006"/>
            <a:ext cx="214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Glioma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779" y="3722681"/>
            <a:ext cx="229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Glioma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1143" y="4432691"/>
            <a:ext cx="17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 Label 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293328" y="1117696"/>
            <a:ext cx="0" cy="2956216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17221" y="1117696"/>
            <a:ext cx="0" cy="2956216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9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680125" y="828399"/>
            <a:ext cx="6088558" cy="389971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18955" y="318913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Inference illustration </a:t>
            </a:r>
            <a:endParaRPr lang="en-US" sz="2400" dirty="0"/>
          </a:p>
        </p:txBody>
      </p:sp>
      <p:sp>
        <p:nvSpPr>
          <p:cNvPr id="134" name="Google Shape;134;p14"/>
          <p:cNvSpPr txBox="1"/>
          <p:nvPr/>
        </p:nvSpPr>
        <p:spPr>
          <a:xfrm>
            <a:off x="194018" y="193128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710" y="2346273"/>
            <a:ext cx="1009791" cy="981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10" y="1037510"/>
            <a:ext cx="1009791" cy="983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0600" y="1136073"/>
            <a:ext cx="1624446" cy="51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9002" y="1381728"/>
            <a:ext cx="566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9798" y="2701785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635484" y="3941927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</a:t>
            </a:r>
            <a:endParaRPr lang="en-US" sz="1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80125" y="2229838"/>
            <a:ext cx="608855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87048" y="3460189"/>
            <a:ext cx="608855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72000" y="828400"/>
            <a:ext cx="0" cy="389971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83642" y="1535531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34245" y="2861296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34244" y="4133586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119" y="3657081"/>
            <a:ext cx="956972" cy="9530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74686" y="1372138"/>
            <a:ext cx="101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(63, 50)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77708" y="2686111"/>
            <a:ext cx="101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(50, 65)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71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08267" y="293233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Contribution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41507" y="637271"/>
            <a:ext cx="406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aim of research project 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468652" y="1459429"/>
            <a:ext cx="3203816" cy="1611113"/>
            <a:chOff x="379443" y="2291814"/>
            <a:chExt cx="3203816" cy="1611113"/>
          </a:xfrm>
        </p:grpSpPr>
        <p:sp>
          <p:nvSpPr>
            <p:cNvPr id="8" name="Rectangle 7"/>
            <p:cNvSpPr/>
            <p:nvPr/>
          </p:nvSpPr>
          <p:spPr>
            <a:xfrm>
              <a:off x="431484" y="2291814"/>
              <a:ext cx="3151775" cy="161111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79443" y="2291814"/>
              <a:ext cx="31517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</a:t>
              </a:r>
              <a:r>
                <a:rPr lang="en-US" sz="1600" dirty="0" smtClean="0"/>
                <a:t>he </a:t>
              </a:r>
              <a:r>
                <a:rPr lang="en-US" sz="1600" dirty="0"/>
                <a:t>aim of this </a:t>
              </a:r>
              <a:r>
                <a:rPr lang="en-US" sz="1600" dirty="0" smtClean="0"/>
                <a:t>research project is </a:t>
              </a:r>
              <a:r>
                <a:rPr lang="en-US" sz="1600" dirty="0"/>
                <a:t>to develop methods </a:t>
              </a:r>
              <a:r>
                <a:rPr lang="en-US" sz="1600" dirty="0" smtClean="0"/>
                <a:t>can </a:t>
              </a:r>
              <a:r>
                <a:rPr lang="en-US" sz="1600" dirty="0">
                  <a:solidFill>
                    <a:schemeClr val="tx2">
                      <a:lumMod val="10000"/>
                    </a:schemeClr>
                  </a:solidFill>
                </a:rPr>
                <a:t>accurately </a:t>
              </a:r>
              <a:r>
                <a:rPr lang="en-US" sz="1600" dirty="0" smtClean="0">
                  <a:solidFill>
                    <a:schemeClr val="tx2">
                      <a:lumMod val="10000"/>
                    </a:schemeClr>
                  </a:solidFill>
                </a:rPr>
                <a:t>classify and </a:t>
              </a:r>
              <a:r>
                <a:rPr lang="en-US" sz="1600" dirty="0">
                  <a:solidFill>
                    <a:schemeClr val="tx2">
                      <a:lumMod val="10000"/>
                    </a:schemeClr>
                  </a:solidFill>
                </a:rPr>
                <a:t>provide evidence of the center of the </a:t>
              </a:r>
              <a:r>
                <a:rPr lang="en-US" sz="1600" dirty="0" smtClean="0">
                  <a:solidFill>
                    <a:schemeClr val="tx2">
                      <a:lumMod val="10000"/>
                    </a:schemeClr>
                  </a:solidFill>
                </a:rPr>
                <a:t>tumor</a:t>
              </a:r>
              <a:r>
                <a:rPr lang="en-US" sz="1600" dirty="0"/>
                <a:t> </a:t>
              </a:r>
              <a:r>
                <a:rPr lang="en-US" sz="1600" dirty="0" smtClean="0"/>
                <a:t>that dealing good with </a:t>
              </a:r>
              <a:r>
                <a:rPr lang="en-US" sz="1600" dirty="0">
                  <a:solidFill>
                    <a:srgbClr val="FF0000"/>
                  </a:solidFill>
                </a:rPr>
                <a:t>scarcity </a:t>
              </a:r>
              <a:r>
                <a:rPr lang="en-US" sz="1600" dirty="0" smtClean="0">
                  <a:solidFill>
                    <a:srgbClr val="FF0000"/>
                  </a:solidFill>
                </a:rPr>
                <a:t>of data</a:t>
              </a:r>
              <a:r>
                <a:rPr lang="en-US" sz="1600" dirty="0"/>
                <a:t>. 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99103" y="1272760"/>
            <a:ext cx="3627863" cy="1984447"/>
            <a:chOff x="4192859" y="1606246"/>
            <a:chExt cx="3627863" cy="1984447"/>
          </a:xfrm>
        </p:grpSpPr>
        <p:sp>
          <p:nvSpPr>
            <p:cNvPr id="9" name="Rectangle 8"/>
            <p:cNvSpPr/>
            <p:nvPr/>
          </p:nvSpPr>
          <p:spPr>
            <a:xfrm>
              <a:off x="4192859" y="1606246"/>
              <a:ext cx="3486614" cy="198444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63652" y="1690528"/>
              <a:ext cx="355707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Besides</a:t>
              </a:r>
              <a:r>
                <a:rPr lang="en-US" sz="1600" dirty="0"/>
                <a:t>, we also perform a </a:t>
              </a:r>
              <a:r>
                <a:rPr lang="en-US" sz="1600" dirty="0">
                  <a:solidFill>
                    <a:srgbClr val="FF0000"/>
                  </a:solidFill>
                </a:rPr>
                <a:t>comprehensive</a:t>
              </a:r>
              <a:r>
                <a:rPr lang="en-US" sz="1600" dirty="0"/>
                <a:t> comparison of </a:t>
              </a:r>
              <a:r>
                <a:rPr lang="en-US" sz="1600" dirty="0">
                  <a:solidFill>
                    <a:srgbClr val="FF0000"/>
                  </a:solidFill>
                </a:rPr>
                <a:t>various strategies </a:t>
              </a:r>
              <a:r>
                <a:rPr lang="en-US" sz="1600" dirty="0" smtClean="0"/>
                <a:t>and </a:t>
              </a:r>
              <a:r>
                <a:rPr lang="en-US" sz="1600" dirty="0"/>
                <a:t>evaluate their effectiveness on shortage data </a:t>
              </a:r>
              <a:r>
                <a:rPr lang="en-US" sz="1600" dirty="0" smtClean="0"/>
                <a:t>benchmarks. Then, </a:t>
              </a:r>
              <a:r>
                <a:rPr lang="en-US" sz="1600" dirty="0"/>
                <a:t>we try to explain </a:t>
              </a:r>
              <a:r>
                <a:rPr lang="en-US" sz="1600" dirty="0" smtClean="0"/>
                <a:t>these </a:t>
              </a:r>
              <a:r>
                <a:rPr lang="en-US" sz="1600" dirty="0" smtClean="0"/>
                <a:t>results.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44540" y="3734233"/>
            <a:ext cx="4312777" cy="863825"/>
            <a:chOff x="2044540" y="3610722"/>
            <a:chExt cx="4312777" cy="863825"/>
          </a:xfrm>
        </p:grpSpPr>
        <p:sp>
          <p:nvSpPr>
            <p:cNvPr id="10" name="Rectangle 9"/>
            <p:cNvSpPr/>
            <p:nvPr/>
          </p:nvSpPr>
          <p:spPr>
            <a:xfrm>
              <a:off x="2044540" y="3610722"/>
              <a:ext cx="4312777" cy="86382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34596" y="3754560"/>
              <a:ext cx="40276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Finally</a:t>
              </a:r>
              <a:r>
                <a:rPr lang="en-US" sz="1600" dirty="0"/>
                <a:t>, we </a:t>
              </a:r>
              <a:r>
                <a:rPr lang="en-US" sz="1600" dirty="0" smtClean="0"/>
                <a:t>find out some </a:t>
              </a:r>
              <a:r>
                <a:rPr lang="en-US" sz="1600" dirty="0" smtClean="0">
                  <a:solidFill>
                    <a:srgbClr val="FF0000"/>
                  </a:solidFill>
                </a:rPr>
                <a:t>novel insights and directions</a:t>
              </a:r>
              <a:r>
                <a:rPr lang="en-US" sz="1600" dirty="0" smtClean="0"/>
                <a:t> in Reinforcement Learning.</a:t>
              </a:r>
              <a:endParaRPr lang="en-US" sz="1600" dirty="0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3828585" y="2103863"/>
            <a:ext cx="988742" cy="394009"/>
          </a:xfrm>
          <a:prstGeom prst="rightArrow">
            <a:avLst/>
          </a:prstGeom>
          <a:solidFill>
            <a:srgbClr val="339966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 Arrow 21"/>
          <p:cNvSpPr/>
          <p:nvPr/>
        </p:nvSpPr>
        <p:spPr>
          <a:xfrm rot="10800000">
            <a:off x="6602492" y="3341487"/>
            <a:ext cx="727575" cy="1121358"/>
          </a:xfrm>
          <a:prstGeom prst="bentArrow">
            <a:avLst/>
          </a:prstGeom>
          <a:solidFill>
            <a:srgbClr val="339966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0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99424" y="1312648"/>
            <a:ext cx="8103218" cy="292613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561155" y="1847776"/>
            <a:ext cx="0" cy="2382405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148691" y="202722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Methodology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2028" y="587413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History of project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6927" y="1376851"/>
            <a:ext cx="80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In all this project,  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85992" y="2148252"/>
            <a:ext cx="3688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have </a:t>
            </a:r>
            <a:r>
              <a:rPr lang="en-US" sz="1600" dirty="0" smtClean="0"/>
              <a:t>come up with </a:t>
            </a:r>
            <a:r>
              <a:rPr lang="en-US" sz="1600" dirty="0"/>
              <a:t>and applied a variety of strategies and techniques, including Machine </a:t>
            </a:r>
            <a:r>
              <a:rPr lang="en-US" sz="1600" dirty="0" smtClean="0"/>
              <a:t>Learning</a:t>
            </a:r>
            <a:r>
              <a:rPr lang="en-US" sz="1600" dirty="0"/>
              <a:t>, Computer </a:t>
            </a:r>
            <a:r>
              <a:rPr lang="en-US" sz="1600" dirty="0" smtClean="0"/>
              <a:t>Vision, Reinforcement Learning, and combine them.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681431" y="2148252"/>
            <a:ext cx="3907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However, within the limitation of time, we can only focus on </a:t>
            </a:r>
            <a:r>
              <a:rPr lang="en-US" sz="1600" dirty="0">
                <a:solidFill>
                  <a:srgbClr val="FF0000"/>
                </a:solidFill>
              </a:rPr>
              <a:t>breakthrough solutions</a:t>
            </a:r>
            <a:r>
              <a:rPr lang="en-US" sz="1600" dirty="0"/>
              <a:t> and present the </a:t>
            </a:r>
            <a:r>
              <a:rPr lang="en-US" sz="1600" dirty="0">
                <a:solidFill>
                  <a:srgbClr val="FF0000"/>
                </a:solidFill>
              </a:rPr>
              <a:t>highlights</a:t>
            </a:r>
            <a:r>
              <a:rPr lang="en-US" sz="1600" dirty="0"/>
              <a:t> of the project.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2311" y="1856381"/>
            <a:ext cx="8096291" cy="0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19290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The breakthrough</a:t>
            </a: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Reinforcement Learning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587" y="1193159"/>
            <a:ext cx="740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Hypothesis</a:t>
            </a:r>
            <a:r>
              <a:rPr lang="en-US" sz="1600" dirty="0" smtClean="0"/>
              <a:t>: It </a:t>
            </a:r>
            <a:r>
              <a:rPr lang="en-US" sz="1600" dirty="0"/>
              <a:t>is our conviction that Reinforcement Learning (RL) will exhibit similarities to </a:t>
            </a:r>
            <a:r>
              <a:rPr lang="en-US" sz="1600" b="1" dirty="0"/>
              <a:t>human</a:t>
            </a:r>
            <a:r>
              <a:rPr lang="en-US" sz="1600" dirty="0"/>
              <a:t> learning by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leveraging a</a:t>
            </a:r>
            <a:r>
              <a:rPr lang="en-US" sz="1600" dirty="0">
                <a:solidFill>
                  <a:srgbClr val="FF0000"/>
                </a:solidFill>
              </a:rPr>
              <a:t> minimal amount</a:t>
            </a:r>
            <a:r>
              <a:rPr lang="en-US" sz="1600" dirty="0"/>
              <a:t> of information to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generalize 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across</a:t>
            </a:r>
            <a:r>
              <a:rPr lang="en-US" sz="1600" dirty="0" smtClean="0">
                <a:solidFill>
                  <a:srgbClr val="FF0000"/>
                </a:solidFill>
              </a:rPr>
              <a:t> differences</a:t>
            </a:r>
            <a:r>
              <a:rPr lang="en-US" sz="1600" dirty="0" smtClean="0"/>
              <a:t>. </a:t>
            </a:r>
            <a:r>
              <a:rPr lang="en-US" sz="1600" dirty="0"/>
              <a:t>Through a process of </a:t>
            </a:r>
            <a:r>
              <a:rPr lang="en-US" sz="1600" dirty="0" smtClean="0">
                <a:solidFill>
                  <a:srgbClr val="FF0000"/>
                </a:solidFill>
              </a:rPr>
              <a:t>insight search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exploration </a:t>
            </a:r>
            <a:r>
              <a:rPr lang="en-US" sz="1600" dirty="0">
                <a:solidFill>
                  <a:srgbClr val="FF0000"/>
                </a:solidFill>
              </a:rPr>
              <a:t>and exploitation</a:t>
            </a:r>
            <a:r>
              <a:rPr lang="en-US" sz="1600" dirty="0"/>
              <a:t> of the training dataset, RL can efficiently navigate limited data spaces.</a:t>
            </a:r>
            <a:endParaRPr lang="en-US" sz="1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26" y="2357738"/>
            <a:ext cx="4726088" cy="23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9495</TotalTime>
  <Words>1315</Words>
  <Application>Microsoft Office PowerPoint</Application>
  <PresentationFormat>On-screen Show (16:9)</PresentationFormat>
  <Paragraphs>363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Bauhaus 93</vt:lpstr>
      <vt:lpstr>Nunito</vt:lpstr>
      <vt:lpstr>Calibri</vt:lpstr>
      <vt:lpstr>Wingdings</vt:lpstr>
      <vt:lpstr>Arial</vt:lpstr>
      <vt:lpstr>Cambria Math</vt:lpstr>
      <vt:lpstr>Shift</vt:lpstr>
      <vt:lpstr>Brain Tumor MRI Classification and Localization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Admin</cp:lastModifiedBy>
  <cp:revision>275</cp:revision>
  <dcterms:modified xsi:type="dcterms:W3CDTF">2024-06-06T04:53:13Z</dcterms:modified>
</cp:coreProperties>
</file>